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56" r:id="rId2"/>
    <p:sldId id="257" r:id="rId3"/>
    <p:sldId id="258" r:id="rId4"/>
    <p:sldId id="259" r:id="rId5"/>
    <p:sldId id="260" r:id="rId6"/>
    <p:sldId id="261" r:id="rId7"/>
    <p:sldId id="262" r:id="rId8"/>
    <p:sldId id="271" r:id="rId9"/>
    <p:sldId id="263" r:id="rId10"/>
    <p:sldId id="264" r:id="rId11"/>
    <p:sldId id="265" r:id="rId12"/>
    <p:sldId id="266" r:id="rId13"/>
    <p:sldId id="267" r:id="rId14"/>
    <p:sldId id="268" r:id="rId15"/>
    <p:sldId id="269" r:id="rId16"/>
    <p:sldId id="270"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1FFAD3-9B64-4278-B4AD-C205768198E4}" type="datetimeFigureOut">
              <a:rPr lang="en-US" smtClean="0"/>
              <a:t>1/24/2019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32BDD9-B298-4E37-8E71-7F5B81286E58}" type="slidenum">
              <a:rPr lang="en-US" smtClean="0"/>
              <a:t>‹#›</a:t>
            </a:fld>
            <a:endParaRPr lang="en-US"/>
          </a:p>
        </p:txBody>
      </p:sp>
    </p:spTree>
    <p:extLst>
      <p:ext uri="{BB962C8B-B14F-4D97-AF65-F5344CB8AC3E}">
        <p14:creationId xmlns:p14="http://schemas.microsoft.com/office/powerpoint/2010/main" val="3873772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32BDD9-B298-4E37-8E71-7F5B81286E58}" type="slidenum">
              <a:rPr lang="en-US" smtClean="0"/>
              <a:t>7</a:t>
            </a:fld>
            <a:endParaRPr lang="en-US"/>
          </a:p>
        </p:txBody>
      </p:sp>
    </p:spTree>
    <p:extLst>
      <p:ext uri="{BB962C8B-B14F-4D97-AF65-F5344CB8AC3E}">
        <p14:creationId xmlns:p14="http://schemas.microsoft.com/office/powerpoint/2010/main" val="2597884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1/24/2019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1/24/2019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1/24/2019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1/24/2019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image.slidesharecdn.com/recreationalactivities-140317203039-phpapp01/95/recreational-activities-14-638.jpg?cb=139508932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image.slidesharecdn.com/recreationalactivities-140317203039-phpapp01/95/recreational-activities-23-638.jpg?cb=139508932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n.wikipedia.org/wiki/Leisur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70000" lnSpcReduction="20000"/>
          </a:bodyPr>
          <a:lstStyle/>
          <a:p>
            <a:pPr marR="45720" lvl="0" algn="r">
              <a:spcBef>
                <a:spcPts val="700"/>
              </a:spcBef>
              <a:buClr>
                <a:prstClr val="black">
                  <a:lumMod val="50000"/>
                  <a:lumOff val="50000"/>
                </a:prstClr>
              </a:buClr>
              <a:buSzPct val="60000"/>
            </a:pPr>
            <a:r>
              <a:rPr lang="en-US" dirty="0" smtClean="0">
                <a:solidFill>
                  <a:prstClr val="black">
                    <a:lumMod val="50000"/>
                  </a:prstClr>
                </a:solidFill>
                <a:latin typeface="Times New Roman" pitchFamily="18" charset="0"/>
                <a:cs typeface="Times New Roman" pitchFamily="18" charset="0"/>
              </a:rPr>
              <a:t> </a:t>
            </a:r>
            <a:r>
              <a:rPr lang="en-US" dirty="0" err="1">
                <a:solidFill>
                  <a:prstClr val="black">
                    <a:lumMod val="50000"/>
                  </a:prstClr>
                </a:solidFill>
                <a:latin typeface="Times New Roman" pitchFamily="18" charset="0"/>
                <a:cs typeface="Times New Roman" pitchFamily="18" charset="0"/>
              </a:rPr>
              <a:t>Ms</a:t>
            </a:r>
            <a:r>
              <a:rPr lang="en-US" dirty="0">
                <a:solidFill>
                  <a:prstClr val="black">
                    <a:lumMod val="50000"/>
                  </a:prstClr>
                </a:solidFill>
                <a:latin typeface="Times New Roman" pitchFamily="18" charset="0"/>
                <a:cs typeface="Times New Roman" pitchFamily="18" charset="0"/>
              </a:rPr>
              <a:t> Maryam Zahra</a:t>
            </a:r>
            <a:br>
              <a:rPr lang="en-US" dirty="0">
                <a:solidFill>
                  <a:prstClr val="black">
                    <a:lumMod val="50000"/>
                  </a:prstClr>
                </a:solidFill>
                <a:latin typeface="Times New Roman" pitchFamily="18" charset="0"/>
                <a:cs typeface="Times New Roman" pitchFamily="18" charset="0"/>
              </a:rPr>
            </a:br>
            <a:endParaRPr lang="en-US" dirty="0">
              <a:solidFill>
                <a:prstClr val="black">
                  <a:lumMod val="50000"/>
                </a:prstClr>
              </a:solidFill>
              <a:latin typeface="Times New Roman" pitchFamily="18" charset="0"/>
              <a:cs typeface="Times New Roman" pitchFamily="18" charset="0"/>
            </a:endParaRPr>
          </a:p>
          <a:p>
            <a:pPr marR="45720" lvl="0" algn="r">
              <a:spcBef>
                <a:spcPts val="700"/>
              </a:spcBef>
              <a:buClr>
                <a:prstClr val="black">
                  <a:lumMod val="50000"/>
                  <a:lumOff val="50000"/>
                </a:prstClr>
              </a:buClr>
              <a:buSzPct val="60000"/>
            </a:pPr>
            <a:endParaRPr lang="en-US" dirty="0">
              <a:solidFill>
                <a:srgbClr val="5B6973"/>
              </a:solidFill>
              <a:latin typeface="Times New Roman" pitchFamily="18" charset="0"/>
              <a:cs typeface="Times New Roman" pitchFamily="18" charset="0"/>
            </a:endParaRPr>
          </a:p>
          <a:p>
            <a:pPr marR="45720" lvl="0" algn="r">
              <a:spcBef>
                <a:spcPts val="700"/>
              </a:spcBef>
              <a:buClr>
                <a:prstClr val="black">
                  <a:lumMod val="50000"/>
                  <a:lumOff val="50000"/>
                </a:prstClr>
              </a:buClr>
              <a:buSzPct val="60000"/>
            </a:pPr>
            <a:r>
              <a:rPr lang="en-US" dirty="0">
                <a:solidFill>
                  <a:prstClr val="black">
                    <a:lumMod val="50000"/>
                  </a:prstClr>
                </a:solidFill>
                <a:latin typeface="Times New Roman" pitchFamily="18" charset="0"/>
                <a:cs typeface="Times New Roman" pitchFamily="18" charset="0"/>
              </a:rPr>
              <a:t>Department of Health &amp; Physical Education</a:t>
            </a:r>
          </a:p>
          <a:p>
            <a:pPr marR="45720" lvl="0" algn="r">
              <a:spcBef>
                <a:spcPts val="700"/>
              </a:spcBef>
              <a:buClr>
                <a:prstClr val="black">
                  <a:lumMod val="50000"/>
                  <a:lumOff val="50000"/>
                </a:prstClr>
              </a:buClr>
              <a:buSzPct val="60000"/>
            </a:pPr>
            <a:endParaRPr lang="en-US" dirty="0">
              <a:solidFill>
                <a:prstClr val="black">
                  <a:lumMod val="50000"/>
                </a:prstClr>
              </a:solidFill>
              <a:latin typeface="Times New Roman" pitchFamily="18" charset="0"/>
              <a:cs typeface="Times New Roman" pitchFamily="18" charset="0"/>
            </a:endParaRPr>
          </a:p>
          <a:p>
            <a:pPr marR="45720" lvl="0" algn="r">
              <a:spcBef>
                <a:spcPts val="700"/>
              </a:spcBef>
              <a:buClr>
                <a:prstClr val="black">
                  <a:lumMod val="50000"/>
                  <a:lumOff val="50000"/>
                </a:prstClr>
              </a:buClr>
              <a:buSzPct val="60000"/>
            </a:pPr>
            <a:r>
              <a:rPr lang="en-US" dirty="0">
                <a:solidFill>
                  <a:prstClr val="black">
                    <a:lumMod val="50000"/>
                  </a:prstClr>
                </a:solidFill>
                <a:latin typeface="Times New Roman" pitchFamily="18" charset="0"/>
                <a:cs typeface="Times New Roman" pitchFamily="18" charset="0"/>
              </a:rPr>
              <a:t>LCWU Lahore.</a:t>
            </a:r>
          </a:p>
          <a:p>
            <a:pPr marR="45720" lvl="0" algn="r">
              <a:spcBef>
                <a:spcPts val="700"/>
              </a:spcBef>
              <a:buClr>
                <a:prstClr val="black">
                  <a:lumMod val="50000"/>
                  <a:lumOff val="50000"/>
                </a:prstClr>
              </a:buClr>
              <a:buSzPct val="60000"/>
            </a:pPr>
            <a:endParaRPr lang="en-US" dirty="0">
              <a:solidFill>
                <a:prstClr val="black">
                  <a:lumMod val="50000"/>
                </a:prstClr>
              </a:solidFill>
              <a:latin typeface="Times New Roman" pitchFamily="18" charset="0"/>
              <a:cs typeface="Times New Roman" pitchFamily="18" charset="0"/>
            </a:endParaRPr>
          </a:p>
          <a:p>
            <a:pPr marR="45720" lvl="0" algn="r">
              <a:spcBef>
                <a:spcPts val="700"/>
              </a:spcBef>
              <a:buClr>
                <a:prstClr val="black">
                  <a:lumMod val="50000"/>
                  <a:lumOff val="50000"/>
                </a:prstClr>
              </a:buClr>
              <a:buSzPct val="60000"/>
            </a:pPr>
            <a:r>
              <a:rPr lang="en-US" dirty="0">
                <a:solidFill>
                  <a:prstClr val="black">
                    <a:lumMod val="50000"/>
                  </a:prstClr>
                </a:solidFill>
                <a:latin typeface="Times New Roman" pitchFamily="18" charset="0"/>
                <a:cs typeface="Times New Roman" pitchFamily="18" charset="0"/>
              </a:rPr>
              <a:t>Email:maryamsyed565@gmail.com</a:t>
            </a:r>
            <a:endParaRPr lang="en-US" dirty="0"/>
          </a:p>
          <a:p>
            <a:endParaRPr lang="en-US" dirty="0"/>
          </a:p>
        </p:txBody>
      </p:sp>
      <p:sp>
        <p:nvSpPr>
          <p:cNvPr id="2" name="Title 1"/>
          <p:cNvSpPr>
            <a:spLocks noGrp="1"/>
          </p:cNvSpPr>
          <p:nvPr>
            <p:ph type="ctrTitle"/>
          </p:nvPr>
        </p:nvSpPr>
        <p:spPr/>
        <p:txBody>
          <a:bodyPr/>
          <a:lstStyle/>
          <a:p>
            <a:r>
              <a:rPr lang="en-US" b="1" u="sng" dirty="0" smtClean="0"/>
              <a:t>Recreation </a:t>
            </a:r>
            <a:endParaRPr lang="en-US" b="1" u="sng" dirty="0"/>
          </a:p>
        </p:txBody>
      </p:sp>
    </p:spTree>
    <p:extLst>
      <p:ext uri="{BB962C8B-B14F-4D97-AF65-F5344CB8AC3E}">
        <p14:creationId xmlns:p14="http://schemas.microsoft.com/office/powerpoint/2010/main" val="2826999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
            </a:r>
            <a:br>
              <a:rPr lang="en-US" b="1" dirty="0" smtClean="0">
                <a:solidFill>
                  <a:srgbClr val="C00000"/>
                </a:solidFill>
              </a:rPr>
            </a:br>
            <a:r>
              <a:rPr lang="en-US" b="1" dirty="0" smtClean="0">
                <a:solidFill>
                  <a:srgbClr val="C00000"/>
                </a:solidFill>
              </a:rPr>
              <a:t>Physical </a:t>
            </a:r>
            <a:r>
              <a:rPr lang="en-US" b="1" dirty="0">
                <a:solidFill>
                  <a:srgbClr val="C00000"/>
                </a:solidFill>
              </a:rPr>
              <a:t>and Mental</a:t>
            </a:r>
            <a:r>
              <a:rPr lang="en-US" dirty="0"/>
              <a:t/>
            </a:r>
            <a:br>
              <a:rPr lang="en-US" dirty="0"/>
            </a:br>
            <a:endParaRPr lang="en-US" dirty="0"/>
          </a:p>
        </p:txBody>
      </p:sp>
      <p:sp>
        <p:nvSpPr>
          <p:cNvPr id="3" name="Content Placeholder 2"/>
          <p:cNvSpPr>
            <a:spLocks noGrp="1"/>
          </p:cNvSpPr>
          <p:nvPr>
            <p:ph sz="quarter" idx="1"/>
          </p:nvPr>
        </p:nvSpPr>
        <p:spPr/>
        <p:txBody>
          <a:bodyPr/>
          <a:lstStyle/>
          <a:p>
            <a:r>
              <a:rPr lang="en-US" dirty="0"/>
              <a:t>Physical Activity People exerts efforts and bodily functions in performing the </a:t>
            </a:r>
            <a:r>
              <a:rPr lang="en-US" dirty="0" smtClean="0"/>
              <a:t>action.</a:t>
            </a:r>
            <a:endParaRPr lang="en-US" dirty="0"/>
          </a:p>
          <a:p>
            <a:endParaRPr lang="en-US" dirty="0" smtClean="0"/>
          </a:p>
          <a:p>
            <a:r>
              <a:rPr lang="en-US" dirty="0" smtClean="0"/>
              <a:t>Mental </a:t>
            </a:r>
            <a:r>
              <a:rPr lang="en-US" dirty="0"/>
              <a:t>Activity The mind is doing the functions with less body </a:t>
            </a:r>
            <a:r>
              <a:rPr lang="en-US" dirty="0" smtClean="0"/>
              <a:t>movement.</a:t>
            </a:r>
            <a:endParaRPr lang="en-US" dirty="0"/>
          </a:p>
          <a:p>
            <a:endParaRPr lang="en-US" dirty="0"/>
          </a:p>
        </p:txBody>
      </p:sp>
    </p:spTree>
    <p:extLst>
      <p:ext uri="{BB962C8B-B14F-4D97-AF65-F5344CB8AC3E}">
        <p14:creationId xmlns:p14="http://schemas.microsoft.com/office/powerpoint/2010/main" val="3364284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b="1" dirty="0" smtClean="0">
                <a:solidFill>
                  <a:srgbClr val="C00000"/>
                </a:solidFill>
              </a:rPr>
              <a:t>Public </a:t>
            </a:r>
            <a:r>
              <a:rPr lang="en-US" b="1" dirty="0">
                <a:solidFill>
                  <a:srgbClr val="C00000"/>
                </a:solidFill>
              </a:rPr>
              <a:t>Type </a:t>
            </a:r>
            <a:endParaRPr lang="en-US" b="1" dirty="0" smtClean="0">
              <a:solidFill>
                <a:srgbClr val="C00000"/>
              </a:solidFill>
            </a:endParaRPr>
          </a:p>
          <a:p>
            <a:pPr marL="0" indent="0">
              <a:buNone/>
            </a:pPr>
            <a:r>
              <a:rPr lang="en-US" dirty="0" smtClean="0"/>
              <a:t>Involves </a:t>
            </a:r>
            <a:r>
              <a:rPr lang="en-US" dirty="0"/>
              <a:t>the general </a:t>
            </a:r>
            <a:r>
              <a:rPr lang="en-US" dirty="0" smtClean="0"/>
              <a:t>public.</a:t>
            </a:r>
            <a:endParaRPr lang="en-US" dirty="0"/>
          </a:p>
          <a:p>
            <a:pPr marL="0" indent="0">
              <a:buNone/>
            </a:pPr>
            <a:r>
              <a:rPr lang="en-US" b="1" dirty="0" smtClean="0">
                <a:solidFill>
                  <a:srgbClr val="C00000"/>
                </a:solidFill>
              </a:rPr>
              <a:t>Private Type</a:t>
            </a:r>
          </a:p>
          <a:p>
            <a:pPr marL="0" indent="0">
              <a:buNone/>
            </a:pPr>
            <a:r>
              <a:rPr lang="en-US" dirty="0" smtClean="0"/>
              <a:t> </a:t>
            </a:r>
            <a:r>
              <a:rPr lang="en-US" dirty="0"/>
              <a:t>Confined to people working in a private </a:t>
            </a:r>
            <a:r>
              <a:rPr lang="en-US" dirty="0" smtClean="0"/>
              <a:t>companies.</a:t>
            </a:r>
          </a:p>
          <a:p>
            <a:pPr marL="0" indent="0">
              <a:buNone/>
            </a:pPr>
            <a:r>
              <a:rPr lang="en-US" b="1" dirty="0">
                <a:solidFill>
                  <a:srgbClr val="C00000"/>
                </a:solidFill>
              </a:rPr>
              <a:t>Commercial Type</a:t>
            </a:r>
          </a:p>
          <a:p>
            <a:pPr marL="0" indent="0">
              <a:buNone/>
            </a:pPr>
            <a:r>
              <a:rPr lang="en-US" dirty="0">
                <a:hlinkClick r:id="rId2" tooltip="Endorsing&#10;products which&#10;are open to&#10;everybody&#10;Commercial&#10;T..."/>
              </a:rPr>
              <a:t> </a:t>
            </a:r>
            <a:r>
              <a:rPr lang="en-US" dirty="0"/>
              <a:t>Endorsing products which are open to </a:t>
            </a:r>
            <a:r>
              <a:rPr lang="en-US" dirty="0" smtClean="0"/>
              <a:t>everybody.</a:t>
            </a:r>
            <a:endParaRPr lang="en-US" dirty="0"/>
          </a:p>
        </p:txBody>
      </p:sp>
    </p:spTree>
    <p:extLst>
      <p:ext uri="{BB962C8B-B14F-4D97-AF65-F5344CB8AC3E}">
        <p14:creationId xmlns:p14="http://schemas.microsoft.com/office/powerpoint/2010/main" val="673746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987552"/>
          </a:xfrm>
        </p:spPr>
        <p:txBody>
          <a:bodyPr>
            <a:normAutofit fontScale="90000"/>
          </a:bodyPr>
          <a:lstStyle/>
          <a:p>
            <a:r>
              <a:rPr lang="en-US" b="1" dirty="0">
                <a:solidFill>
                  <a:srgbClr val="C00000"/>
                </a:solidFill>
              </a:rPr>
              <a:t>Characteristics of Recreation</a:t>
            </a:r>
            <a:r>
              <a:rPr lang="en-US" dirty="0"/>
              <a:t/>
            </a:r>
            <a:br>
              <a:rPr lang="en-US" dirty="0"/>
            </a:b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pPr marL="0" indent="0">
              <a:buNone/>
            </a:pPr>
            <a:r>
              <a:rPr lang="en-US" dirty="0" smtClean="0"/>
              <a:t> </a:t>
            </a:r>
            <a:r>
              <a:rPr lang="en-US" dirty="0"/>
              <a:t>Involves Activity </a:t>
            </a:r>
            <a:endParaRPr lang="en-US" dirty="0" smtClean="0"/>
          </a:p>
          <a:p>
            <a:pPr marL="0" indent="0">
              <a:buNone/>
            </a:pPr>
            <a:r>
              <a:rPr lang="en-US" dirty="0" smtClean="0"/>
              <a:t> </a:t>
            </a:r>
            <a:r>
              <a:rPr lang="en-US" dirty="0"/>
              <a:t>No single form </a:t>
            </a:r>
            <a:endParaRPr lang="en-US" dirty="0" smtClean="0"/>
          </a:p>
          <a:p>
            <a:pPr marL="0" indent="0">
              <a:buNone/>
            </a:pPr>
            <a:r>
              <a:rPr lang="en-US" dirty="0" smtClean="0"/>
              <a:t> </a:t>
            </a:r>
            <a:r>
              <a:rPr lang="en-US" dirty="0"/>
              <a:t>Determined by </a:t>
            </a:r>
            <a:r>
              <a:rPr lang="en-US" dirty="0" smtClean="0"/>
              <a:t>motivation</a:t>
            </a:r>
          </a:p>
          <a:p>
            <a:pPr marL="0" indent="0">
              <a:buNone/>
            </a:pPr>
            <a:r>
              <a:rPr lang="en-US" dirty="0" smtClean="0"/>
              <a:t> </a:t>
            </a:r>
            <a:r>
              <a:rPr lang="en-US" dirty="0"/>
              <a:t> Occurs in unobligated time </a:t>
            </a:r>
            <a:endParaRPr lang="en-US" dirty="0" smtClean="0"/>
          </a:p>
          <a:p>
            <a:pPr marL="0" indent="0">
              <a:buNone/>
            </a:pPr>
            <a:r>
              <a:rPr lang="en-US" dirty="0" smtClean="0"/>
              <a:t> </a:t>
            </a:r>
            <a:r>
              <a:rPr lang="en-US" dirty="0"/>
              <a:t>Voluntary participated </a:t>
            </a:r>
            <a:endParaRPr lang="en-US" dirty="0" smtClean="0"/>
          </a:p>
          <a:p>
            <a:pPr marL="0" indent="0">
              <a:buNone/>
            </a:pPr>
            <a:r>
              <a:rPr lang="en-US" dirty="0" smtClean="0"/>
              <a:t> </a:t>
            </a:r>
            <a:r>
              <a:rPr lang="en-US" dirty="0"/>
              <a:t>Universally sought and practical </a:t>
            </a:r>
            <a:endParaRPr lang="en-US" dirty="0" smtClean="0"/>
          </a:p>
          <a:p>
            <a:pPr marL="0" indent="0">
              <a:buNone/>
            </a:pPr>
            <a:r>
              <a:rPr lang="en-US" dirty="0" smtClean="0"/>
              <a:t> </a:t>
            </a:r>
            <a:r>
              <a:rPr lang="en-US" dirty="0"/>
              <a:t>By- </a:t>
            </a:r>
            <a:r>
              <a:rPr lang="en-US" dirty="0" smtClean="0"/>
              <a:t>products</a:t>
            </a:r>
          </a:p>
          <a:p>
            <a:pPr marL="0" indent="0">
              <a:buNone/>
            </a:pPr>
            <a:r>
              <a:rPr lang="en-US" dirty="0" smtClean="0"/>
              <a:t> </a:t>
            </a:r>
            <a:r>
              <a:rPr lang="en-US" dirty="0"/>
              <a:t> Gives direct satisfaction</a:t>
            </a:r>
          </a:p>
        </p:txBody>
      </p:sp>
    </p:spTree>
    <p:extLst>
      <p:ext uri="{BB962C8B-B14F-4D97-AF65-F5344CB8AC3E}">
        <p14:creationId xmlns:p14="http://schemas.microsoft.com/office/powerpoint/2010/main" val="2006899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C00000"/>
                </a:solidFill>
              </a:rPr>
              <a:t>Values in Leisure and Recreation</a:t>
            </a:r>
          </a:p>
        </p:txBody>
      </p:sp>
      <p:sp>
        <p:nvSpPr>
          <p:cNvPr id="3" name="Content Placeholder 2"/>
          <p:cNvSpPr>
            <a:spLocks noGrp="1"/>
          </p:cNvSpPr>
          <p:nvPr>
            <p:ph sz="quarter" idx="1"/>
          </p:nvPr>
        </p:nvSpPr>
        <p:spPr/>
        <p:txBody>
          <a:bodyPr/>
          <a:lstStyle/>
          <a:p>
            <a:r>
              <a:rPr lang="en-US" dirty="0" smtClean="0"/>
              <a:t></a:t>
            </a:r>
            <a:r>
              <a:rPr lang="en-US" dirty="0"/>
              <a:t>Physical Health </a:t>
            </a:r>
            <a:endParaRPr lang="en-US" dirty="0" smtClean="0"/>
          </a:p>
          <a:p>
            <a:r>
              <a:rPr lang="en-US" dirty="0" smtClean="0"/>
              <a:t></a:t>
            </a:r>
            <a:r>
              <a:rPr lang="en-US" dirty="0"/>
              <a:t>Psychological Health </a:t>
            </a:r>
            <a:endParaRPr lang="en-US" dirty="0" smtClean="0"/>
          </a:p>
          <a:p>
            <a:r>
              <a:rPr lang="en-US" dirty="0" smtClean="0"/>
              <a:t></a:t>
            </a:r>
            <a:r>
              <a:rPr lang="en-US" dirty="0"/>
              <a:t>Social well-being </a:t>
            </a:r>
            <a:endParaRPr lang="en-US" dirty="0" smtClean="0"/>
          </a:p>
          <a:p>
            <a:r>
              <a:rPr lang="en-US" dirty="0" smtClean="0"/>
              <a:t></a:t>
            </a:r>
            <a:r>
              <a:rPr lang="en-US" dirty="0"/>
              <a:t>Emotional stability </a:t>
            </a:r>
            <a:endParaRPr lang="en-US" dirty="0" smtClean="0"/>
          </a:p>
          <a:p>
            <a:r>
              <a:rPr lang="en-US" dirty="0" smtClean="0"/>
              <a:t></a:t>
            </a:r>
            <a:r>
              <a:rPr lang="en-US" dirty="0"/>
              <a:t>Big business</a:t>
            </a:r>
          </a:p>
        </p:txBody>
      </p:sp>
    </p:spTree>
    <p:extLst>
      <p:ext uri="{BB962C8B-B14F-4D97-AF65-F5344CB8AC3E}">
        <p14:creationId xmlns:p14="http://schemas.microsoft.com/office/powerpoint/2010/main" val="1749149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Scope of Recreation</a:t>
            </a:r>
          </a:p>
        </p:txBody>
      </p:sp>
      <p:sp>
        <p:nvSpPr>
          <p:cNvPr id="3" name="Content Placeholder 2"/>
          <p:cNvSpPr>
            <a:spLocks noGrp="1"/>
          </p:cNvSpPr>
          <p:nvPr>
            <p:ph sz="quarter" idx="1"/>
          </p:nvPr>
        </p:nvSpPr>
        <p:spPr/>
        <p:txBody>
          <a:bodyPr>
            <a:normAutofit fontScale="92500" lnSpcReduction="20000"/>
          </a:bodyPr>
          <a:lstStyle/>
          <a:p>
            <a:pPr marL="0" indent="0" algn="just">
              <a:buNone/>
            </a:pPr>
            <a:r>
              <a:rPr lang="en-US" dirty="0" smtClean="0"/>
              <a:t> </a:t>
            </a:r>
            <a:r>
              <a:rPr lang="en-US" b="1" dirty="0">
                <a:solidFill>
                  <a:srgbClr val="00B050"/>
                </a:solidFill>
              </a:rPr>
              <a:t>Indoor Activities </a:t>
            </a:r>
            <a:r>
              <a:rPr lang="en-US" b="1" dirty="0" smtClean="0">
                <a:solidFill>
                  <a:srgbClr val="00B050"/>
                </a:solidFill>
              </a:rPr>
              <a:t> </a:t>
            </a:r>
            <a:r>
              <a:rPr lang="en-US" dirty="0"/>
              <a:t>Games and </a:t>
            </a:r>
            <a:r>
              <a:rPr lang="en-US" dirty="0" smtClean="0"/>
              <a:t>Sports  </a:t>
            </a:r>
            <a:r>
              <a:rPr lang="en-US" dirty="0"/>
              <a:t>chess, parlor games b. Dance Activities: stop dance, trip to Jerusalem c. Music Activities: singing, instrumental playing d. Drama Activities: story telling, comedy skits e. Arts and Crafts: origami, pop- up cards f. Hobby and Collecting Activities: cooking, dancing, stamp collections, antique collection</a:t>
            </a:r>
          </a:p>
          <a:p>
            <a:pPr marL="0" indent="0" algn="just">
              <a:buNone/>
            </a:pPr>
            <a:r>
              <a:rPr lang="en-US" b="1" dirty="0">
                <a:solidFill>
                  <a:srgbClr val="00B050"/>
                </a:solidFill>
                <a:hlinkClick r:id="rId2" tooltip="Outdoor Activities&#10;a. Games and Sports: dual and team spor..."/>
              </a:rPr>
              <a:t> </a:t>
            </a:r>
            <a:r>
              <a:rPr lang="en-US" b="1" dirty="0">
                <a:solidFill>
                  <a:srgbClr val="00B050"/>
                </a:solidFill>
              </a:rPr>
              <a:t>Outdoor Activities </a:t>
            </a:r>
            <a:r>
              <a:rPr lang="en-US" dirty="0"/>
              <a:t>a. Games and Sports: dual and team sports b. Dance Activities: street dancing, aerobics c. Music Activities: singing contest during fiesta d. Nature and Outdoor Activities: camping, hiking, field trips, picnic, excursions e. Arts and Crafts: painting, drawing f. Hobby and Collecting Activities: f.1. </a:t>
            </a:r>
            <a:r>
              <a:rPr lang="en-US" dirty="0" smtClean="0"/>
              <a:t>bowling, tennis, </a:t>
            </a:r>
            <a:r>
              <a:rPr lang="en-US" dirty="0"/>
              <a:t>f.2. billiard, fishing</a:t>
            </a:r>
          </a:p>
          <a:p>
            <a:endParaRPr lang="en-US" dirty="0"/>
          </a:p>
        </p:txBody>
      </p:sp>
    </p:spTree>
    <p:extLst>
      <p:ext uri="{BB962C8B-B14F-4D97-AF65-F5344CB8AC3E}">
        <p14:creationId xmlns:p14="http://schemas.microsoft.com/office/powerpoint/2010/main" val="564892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Leisure </a:t>
            </a:r>
            <a:endParaRPr lang="en-US" dirty="0">
              <a:solidFill>
                <a:srgbClr val="C00000"/>
              </a:solidFill>
            </a:endParaRPr>
          </a:p>
        </p:txBody>
      </p:sp>
      <p:sp>
        <p:nvSpPr>
          <p:cNvPr id="3" name="Content Placeholder 2"/>
          <p:cNvSpPr>
            <a:spLocks noGrp="1"/>
          </p:cNvSpPr>
          <p:nvPr>
            <p:ph sz="quarter" idx="1"/>
          </p:nvPr>
        </p:nvSpPr>
        <p:spPr/>
        <p:txBody>
          <a:bodyPr>
            <a:normAutofit fontScale="92500" lnSpcReduction="10000"/>
          </a:bodyPr>
          <a:lstStyle/>
          <a:p>
            <a:pPr marL="0" indent="0" algn="just">
              <a:buNone/>
            </a:pPr>
            <a:r>
              <a:rPr lang="en-US" dirty="0" smtClean="0"/>
              <a:t>free </a:t>
            </a:r>
            <a:r>
              <a:rPr lang="en-US" dirty="0"/>
              <a:t>time when you're not meeting social or bodily needs"</a:t>
            </a:r>
          </a:p>
          <a:p>
            <a:pPr marL="0" indent="0" algn="just">
              <a:buNone/>
            </a:pPr>
            <a:r>
              <a:rPr lang="en-US" dirty="0"/>
              <a:t>Social needs are things like work and chores</a:t>
            </a:r>
          </a:p>
          <a:p>
            <a:pPr marL="0" indent="0" algn="just">
              <a:buNone/>
            </a:pPr>
            <a:r>
              <a:rPr lang="en-US" dirty="0"/>
              <a:t>Bodily needs are mainly eating and sleeping</a:t>
            </a:r>
          </a:p>
          <a:p>
            <a:pPr marL="0" indent="0" algn="just">
              <a:buNone/>
            </a:pPr>
            <a:r>
              <a:rPr lang="en-US" dirty="0"/>
              <a:t>Most people spend the rest of their time doing some form of </a:t>
            </a:r>
            <a:r>
              <a:rPr lang="en-US" dirty="0" smtClean="0"/>
              <a:t>recreation</a:t>
            </a:r>
          </a:p>
          <a:p>
            <a:pPr marL="0" indent="0" algn="just">
              <a:buNone/>
            </a:pPr>
            <a:r>
              <a:rPr lang="en-US" dirty="0"/>
              <a:t>Participating in </a:t>
            </a:r>
            <a:r>
              <a:rPr lang="en-US" b="1" dirty="0"/>
              <a:t>leisure</a:t>
            </a:r>
            <a:r>
              <a:rPr lang="en-US" dirty="0"/>
              <a:t> and recreation </a:t>
            </a:r>
            <a:r>
              <a:rPr lang="en-US" b="1" dirty="0"/>
              <a:t>activities</a:t>
            </a:r>
            <a:r>
              <a:rPr lang="en-US" dirty="0"/>
              <a:t> can help </a:t>
            </a:r>
            <a:r>
              <a:rPr lang="en-US" dirty="0" smtClean="0"/>
              <a:t>you better </a:t>
            </a:r>
            <a:r>
              <a:rPr lang="en-US" dirty="0"/>
              <a:t>manage stress and reduce depression. </a:t>
            </a:r>
            <a:r>
              <a:rPr lang="en-US" b="1" dirty="0"/>
              <a:t>Leisure</a:t>
            </a:r>
            <a:r>
              <a:rPr lang="en-US" dirty="0"/>
              <a:t> provides you the chance to find balance in your life; it also puts you in control of how you're spending your </a:t>
            </a:r>
            <a:r>
              <a:rPr lang="en-US" b="1" dirty="0"/>
              <a:t>time</a:t>
            </a:r>
            <a:r>
              <a:rPr lang="en-US" dirty="0"/>
              <a:t>, which is an </a:t>
            </a:r>
            <a:r>
              <a:rPr lang="en-US" b="1" dirty="0" smtClean="0"/>
              <a:t>important </a:t>
            </a:r>
            <a:r>
              <a:rPr lang="en-US" dirty="0" smtClean="0"/>
              <a:t>consideration </a:t>
            </a:r>
            <a:r>
              <a:rPr lang="en-US" dirty="0"/>
              <a:t>because you may feel overwhelmed by obligations.</a:t>
            </a:r>
          </a:p>
          <a:p>
            <a:endParaRPr lang="en-US" dirty="0"/>
          </a:p>
        </p:txBody>
      </p:sp>
    </p:spTree>
    <p:extLst>
      <p:ext uri="{BB962C8B-B14F-4D97-AF65-F5344CB8AC3E}">
        <p14:creationId xmlns:p14="http://schemas.microsoft.com/office/powerpoint/2010/main" val="3251924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A</a:t>
            </a:r>
            <a:r>
              <a:rPr lang="en-US" dirty="0" smtClean="0"/>
              <a:t> </a:t>
            </a:r>
            <a:r>
              <a:rPr lang="en-US" dirty="0"/>
              <a:t>great stress reliever.</a:t>
            </a:r>
          </a:p>
          <a:p>
            <a:r>
              <a:rPr lang="en-US" dirty="0"/>
              <a:t> </a:t>
            </a:r>
            <a:r>
              <a:rPr lang="en-US" dirty="0" smtClean="0"/>
              <a:t>Encourage </a:t>
            </a:r>
            <a:r>
              <a:rPr lang="en-US" dirty="0"/>
              <a:t>you to take a break.</a:t>
            </a:r>
          </a:p>
          <a:p>
            <a:r>
              <a:rPr lang="en-US" dirty="0"/>
              <a:t>O</a:t>
            </a:r>
            <a:r>
              <a:rPr lang="en-US" dirty="0" smtClean="0"/>
              <a:t>ffer </a:t>
            </a:r>
            <a:r>
              <a:rPr lang="en-US" dirty="0"/>
              <a:t>new challenges and experiences.</a:t>
            </a:r>
          </a:p>
          <a:p>
            <a:r>
              <a:rPr lang="en-US" dirty="0"/>
              <a:t>A</a:t>
            </a:r>
            <a:r>
              <a:rPr lang="en-US" dirty="0" smtClean="0"/>
              <a:t>llow </a:t>
            </a:r>
            <a:r>
              <a:rPr lang="en-US" dirty="0"/>
              <a:t>you to explore yourself and your talents.</a:t>
            </a:r>
          </a:p>
          <a:p>
            <a:r>
              <a:rPr lang="en-US" dirty="0"/>
              <a:t> </a:t>
            </a:r>
            <a:r>
              <a:rPr lang="en-US" dirty="0" smtClean="0"/>
              <a:t>Help </a:t>
            </a:r>
            <a:r>
              <a:rPr lang="en-US" dirty="0"/>
              <a:t>improve your career.</a:t>
            </a:r>
          </a:p>
          <a:p>
            <a:r>
              <a:rPr lang="en-US" dirty="0"/>
              <a:t>C</a:t>
            </a:r>
            <a:r>
              <a:rPr lang="en-US" dirty="0" smtClean="0"/>
              <a:t>an </a:t>
            </a:r>
            <a:r>
              <a:rPr lang="en-US" dirty="0"/>
              <a:t>provide additional income.</a:t>
            </a:r>
          </a:p>
          <a:p>
            <a:r>
              <a:rPr lang="en-US" dirty="0"/>
              <a:t>H</a:t>
            </a:r>
            <a:r>
              <a:rPr lang="en-US" dirty="0" smtClean="0"/>
              <a:t>elp </a:t>
            </a:r>
            <a:r>
              <a:rPr lang="en-US" dirty="0"/>
              <a:t>you build self-confidence and improve your self-esteem.</a:t>
            </a:r>
          </a:p>
          <a:p>
            <a:r>
              <a:rPr lang="en-US" dirty="0"/>
              <a:t> A</a:t>
            </a:r>
            <a:r>
              <a:rPr lang="en-US" dirty="0" smtClean="0"/>
              <a:t>llow </a:t>
            </a:r>
            <a:r>
              <a:rPr lang="en-US" dirty="0"/>
              <a:t>you to meet new people.</a:t>
            </a:r>
          </a:p>
          <a:p>
            <a:endParaRPr lang="en-US" dirty="0"/>
          </a:p>
        </p:txBody>
      </p:sp>
    </p:spTree>
    <p:extLst>
      <p:ext uri="{BB962C8B-B14F-4D97-AF65-F5344CB8AC3E}">
        <p14:creationId xmlns:p14="http://schemas.microsoft.com/office/powerpoint/2010/main" val="2512344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20000"/>
          </a:bodyPr>
          <a:lstStyle/>
          <a:p>
            <a:pPr marL="0" indent="0">
              <a:buNone/>
            </a:pPr>
            <a:r>
              <a:rPr lang="en-US" dirty="0"/>
              <a:t>Increases in Leisure Time</a:t>
            </a:r>
          </a:p>
          <a:p>
            <a:pPr marL="0" indent="0">
              <a:buNone/>
            </a:pPr>
            <a:r>
              <a:rPr lang="en-US" dirty="0">
                <a:solidFill>
                  <a:srgbClr val="C00000"/>
                </a:solidFill>
              </a:rPr>
              <a:t>People now have more leisure time than they used to. This is because:</a:t>
            </a:r>
          </a:p>
          <a:p>
            <a:pPr marL="0" indent="0">
              <a:buNone/>
            </a:pPr>
            <a:endParaRPr lang="en-US" dirty="0"/>
          </a:p>
          <a:p>
            <a:pPr marL="0" indent="0">
              <a:buNone/>
            </a:pPr>
            <a:r>
              <a:rPr lang="en-US" dirty="0"/>
              <a:t>We spend less time working and have more holidays</a:t>
            </a:r>
          </a:p>
          <a:p>
            <a:pPr marL="0" indent="0">
              <a:buNone/>
            </a:pPr>
            <a:r>
              <a:rPr lang="en-US" dirty="0"/>
              <a:t>More people are retiring earlier</a:t>
            </a:r>
          </a:p>
          <a:p>
            <a:pPr marL="0" indent="0">
              <a:buNone/>
            </a:pPr>
            <a:r>
              <a:rPr lang="en-US" dirty="0"/>
              <a:t>More unemployment - as machines make jobs easier and so requiring fewer people</a:t>
            </a:r>
          </a:p>
          <a:p>
            <a:pPr marL="0" indent="0">
              <a:buNone/>
            </a:pPr>
            <a:r>
              <a:rPr lang="en-US" dirty="0"/>
              <a:t>Less household chores - machines are also making our home chores easier, for example washing machines and dish washers</a:t>
            </a:r>
          </a:p>
          <a:p>
            <a:pPr marL="0" indent="0">
              <a:buNone/>
            </a:pPr>
            <a:r>
              <a:rPr lang="en-US" dirty="0"/>
              <a:t>For these reasons, people are spending more time on recreational activities. Therefore the need is also there for more facilities and services for people to do this. This is why there has been a large growth in the leisure industry in recent years.</a:t>
            </a:r>
          </a:p>
          <a:p>
            <a:endParaRPr lang="en-US" dirty="0"/>
          </a:p>
          <a:p>
            <a:endParaRPr lang="en-US" dirty="0"/>
          </a:p>
        </p:txBody>
      </p:sp>
    </p:spTree>
    <p:extLst>
      <p:ext uri="{BB962C8B-B14F-4D97-AF65-F5344CB8AC3E}">
        <p14:creationId xmlns:p14="http://schemas.microsoft.com/office/powerpoint/2010/main" val="3759079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a:t>Influence of Others</a:t>
            </a:r>
          </a:p>
          <a:p>
            <a:pPr marL="0" indent="0">
              <a:buNone/>
            </a:pPr>
            <a:r>
              <a:rPr lang="en-US" dirty="0"/>
              <a:t>What type of sports you play, and whether you play sports at all, is heavily influenced by the people around you - family and friends.</a:t>
            </a:r>
          </a:p>
          <a:p>
            <a:pPr marL="0" indent="0">
              <a:buNone/>
            </a:pPr>
            <a:endParaRPr lang="en-US" dirty="0"/>
          </a:p>
          <a:p>
            <a:pPr marL="0" indent="0">
              <a:buNone/>
            </a:pPr>
            <a:r>
              <a:rPr lang="en-US" dirty="0"/>
              <a:t>Family</a:t>
            </a:r>
          </a:p>
          <a:p>
            <a:pPr marL="0" indent="0">
              <a:buNone/>
            </a:pPr>
            <a:endParaRPr lang="en-US" dirty="0"/>
          </a:p>
          <a:p>
            <a:pPr marL="0" indent="0">
              <a:buNone/>
            </a:pPr>
            <a:r>
              <a:rPr lang="en-US" dirty="0"/>
              <a:t>Some parents encourage their children into sports</a:t>
            </a:r>
          </a:p>
          <a:p>
            <a:pPr marL="0" indent="0">
              <a:buNone/>
            </a:pPr>
            <a:r>
              <a:rPr lang="en-US" dirty="0"/>
              <a:t>Some sports need lots of specialist equipment and clothing and so some might not be able to afford it</a:t>
            </a:r>
          </a:p>
          <a:p>
            <a:pPr marL="0" indent="0">
              <a:buNone/>
            </a:pPr>
            <a:r>
              <a:rPr lang="en-US" dirty="0"/>
              <a:t>Parents are needed to transport their children to and from training and competitions</a:t>
            </a:r>
          </a:p>
          <a:p>
            <a:endParaRPr lang="en-US" dirty="0"/>
          </a:p>
          <a:p>
            <a:endParaRPr lang="en-US" dirty="0"/>
          </a:p>
        </p:txBody>
      </p:sp>
    </p:spTree>
    <p:extLst>
      <p:ext uri="{BB962C8B-B14F-4D97-AF65-F5344CB8AC3E}">
        <p14:creationId xmlns:p14="http://schemas.microsoft.com/office/powerpoint/2010/main" val="898865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dirty="0"/>
              <a:t>Friends / Peers</a:t>
            </a:r>
          </a:p>
          <a:p>
            <a:pPr marL="0" indent="0">
              <a:buNone/>
            </a:pPr>
            <a:endParaRPr lang="en-US" dirty="0"/>
          </a:p>
          <a:p>
            <a:pPr marL="0" indent="0">
              <a:buNone/>
            </a:pPr>
            <a:r>
              <a:rPr lang="en-US" dirty="0"/>
              <a:t>The group of friends that you spend most of your leisure time with. This is your peer group.</a:t>
            </a:r>
          </a:p>
          <a:p>
            <a:pPr marL="0" indent="0">
              <a:buNone/>
            </a:pPr>
            <a:r>
              <a:rPr lang="en-US" dirty="0"/>
              <a:t>Young people tend to get involved in and enjoy the same activities as their peers</a:t>
            </a:r>
          </a:p>
          <a:p>
            <a:pPr marL="0" indent="0">
              <a:buNone/>
            </a:pPr>
            <a:r>
              <a:rPr lang="en-US" dirty="0"/>
              <a:t>The groups attitude towards sport rubs off on the individuals, so if they don't like sport the individual will start playing less sport and vice versa</a:t>
            </a:r>
          </a:p>
          <a:p>
            <a:endParaRPr lang="en-US" dirty="0"/>
          </a:p>
        </p:txBody>
      </p:sp>
    </p:spTree>
    <p:extLst>
      <p:ext uri="{BB962C8B-B14F-4D97-AF65-F5344CB8AC3E}">
        <p14:creationId xmlns:p14="http://schemas.microsoft.com/office/powerpoint/2010/main" val="1472640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ecreational</a:t>
            </a:r>
            <a:r>
              <a:rPr lang="en-US" dirty="0"/>
              <a:t> </a:t>
            </a:r>
            <a:r>
              <a:rPr lang="en-US" dirty="0" smtClean="0"/>
              <a:t>Activities </a:t>
            </a:r>
            <a:endParaRPr lang="en-US" dirty="0"/>
          </a:p>
        </p:txBody>
      </p:sp>
      <p:sp>
        <p:nvSpPr>
          <p:cNvPr id="3" name="Content Placeholder 2"/>
          <p:cNvSpPr>
            <a:spLocks noGrp="1"/>
          </p:cNvSpPr>
          <p:nvPr>
            <p:ph sz="quarter" idx="1"/>
          </p:nvPr>
        </p:nvSpPr>
        <p:spPr/>
        <p:txBody>
          <a:bodyPr/>
          <a:lstStyle/>
          <a:p>
            <a:r>
              <a:rPr lang="en-US" dirty="0"/>
              <a:t>People who take part in park activities such as walking, hiking, or skiing, schedule fewer office visits, maintain lower body fat percentages, and have lower blood pressure and cholesterol levels. Mental wellness is critical to overall physical health. Participating in </a:t>
            </a:r>
            <a:r>
              <a:rPr lang="en-US" b="1" dirty="0"/>
              <a:t>recreational</a:t>
            </a:r>
            <a:r>
              <a:rPr lang="en-US" dirty="0"/>
              <a:t> activities helps manage stress.</a:t>
            </a:r>
          </a:p>
          <a:p>
            <a:r>
              <a:rPr lang="en-US" dirty="0"/>
              <a:t/>
            </a:r>
            <a:br>
              <a:rPr lang="en-US" dirty="0"/>
            </a:br>
            <a:endParaRPr lang="en-US" dirty="0"/>
          </a:p>
        </p:txBody>
      </p:sp>
    </p:spTree>
    <p:extLst>
      <p:ext uri="{BB962C8B-B14F-4D97-AF65-F5344CB8AC3E}">
        <p14:creationId xmlns:p14="http://schemas.microsoft.com/office/powerpoint/2010/main" val="3297620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4800" y="1524000"/>
            <a:ext cx="8503920" cy="4572000"/>
          </a:xfrm>
        </p:spPr>
        <p:txBody>
          <a:bodyPr>
            <a:normAutofit/>
          </a:bodyPr>
          <a:lstStyle/>
          <a:p>
            <a:pPr marL="0" indent="0" algn="ctr">
              <a:buNone/>
            </a:pPr>
            <a:r>
              <a:rPr lang="en-US" sz="9600" b="1" dirty="0" smtClean="0">
                <a:solidFill>
                  <a:srgbClr val="C00000"/>
                </a:solidFill>
              </a:rPr>
              <a:t>Thank You</a:t>
            </a:r>
            <a:endParaRPr lang="en-US" sz="9600" b="1" dirty="0">
              <a:solidFill>
                <a:srgbClr val="C00000"/>
              </a:solidFill>
            </a:endParaRPr>
          </a:p>
        </p:txBody>
      </p:sp>
    </p:spTree>
    <p:extLst>
      <p:ext uri="{BB962C8B-B14F-4D97-AF65-F5344CB8AC3E}">
        <p14:creationId xmlns:p14="http://schemas.microsoft.com/office/powerpoint/2010/main" val="2469133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endParaRPr lang="en-US" dirty="0"/>
          </a:p>
        </p:txBody>
      </p:sp>
      <p:sp>
        <p:nvSpPr>
          <p:cNvPr id="3" name="Content Placeholder 2"/>
          <p:cNvSpPr>
            <a:spLocks noGrp="1"/>
          </p:cNvSpPr>
          <p:nvPr>
            <p:ph sz="quarter" idx="1"/>
          </p:nvPr>
        </p:nvSpPr>
        <p:spPr/>
        <p:txBody>
          <a:bodyPr/>
          <a:lstStyle/>
          <a:p>
            <a:pPr marL="0" indent="0" algn="ctr">
              <a:buNone/>
            </a:pPr>
            <a:r>
              <a:rPr lang="en-US" dirty="0" smtClean="0"/>
              <a:t>Activity </a:t>
            </a:r>
            <a:r>
              <a:rPr lang="en-US" dirty="0"/>
              <a:t>done for enjoyment when one is not working</a:t>
            </a:r>
            <a:r>
              <a:rPr lang="en-US" dirty="0" smtClean="0"/>
              <a:t>.</a:t>
            </a:r>
          </a:p>
          <a:p>
            <a:pPr marL="0" indent="0" algn="ctr">
              <a:buNone/>
            </a:pPr>
            <a:r>
              <a:rPr lang="en-US" b="1" dirty="0"/>
              <a:t>Recreation</a:t>
            </a:r>
            <a:r>
              <a:rPr lang="en-US" dirty="0"/>
              <a:t> is an activity of </a:t>
            </a:r>
            <a:r>
              <a:rPr lang="en-US" dirty="0">
                <a:hlinkClick r:id="rId2" tooltip="Leisure"/>
              </a:rPr>
              <a:t>leisure</a:t>
            </a:r>
            <a:r>
              <a:rPr lang="en-US" dirty="0"/>
              <a:t>, leisure being discretionary </a:t>
            </a:r>
            <a:r>
              <a:rPr lang="en-US" dirty="0" smtClean="0"/>
              <a:t>time.</a:t>
            </a:r>
          </a:p>
          <a:p>
            <a:pPr marL="0" indent="0" algn="ctr">
              <a:buNone/>
            </a:pPr>
            <a:r>
              <a:rPr lang="en-US" dirty="0"/>
              <a:t>The "need to do something for recreation" is an essential element of human biology and psychology</a:t>
            </a:r>
          </a:p>
        </p:txBody>
      </p:sp>
    </p:spTree>
    <p:extLst>
      <p:ext uri="{BB962C8B-B14F-4D97-AF65-F5344CB8AC3E}">
        <p14:creationId xmlns:p14="http://schemas.microsoft.com/office/powerpoint/2010/main" val="304749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758952"/>
          </a:xfrm>
        </p:spPr>
        <p:txBody>
          <a:bodyPr/>
          <a:lstStyle/>
          <a:p>
            <a:r>
              <a:rPr lang="en-US" dirty="0" smtClean="0"/>
              <a:t>Importance of recreation </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lgn="just" fontAlgn="base">
              <a:buNone/>
            </a:pPr>
            <a:r>
              <a:rPr lang="en-US" dirty="0" smtClean="0"/>
              <a:t>Taking </a:t>
            </a:r>
            <a:r>
              <a:rPr lang="en-US" dirty="0"/>
              <a:t>part in recreational activities, particularly outdoors, can improve your physical wellness. In fact, people who frequently take advantage of park activities have fewer doctor visits, lower body mass indexes and lower systolic blood pressures than those who don't, according to Dr. Laura L. Payne of the University of Illinois. A 2005 California State Parks report also highlights that outdoor recreation provides an excellent opportunity to increase exercise. It cites a 2001 study revealing that the availability of recreational facilities in a location impacts the amount of physical activity in which residents participate.</a:t>
            </a:r>
          </a:p>
          <a:p>
            <a:pPr marL="0" indent="0" algn="ctr">
              <a:buNone/>
            </a:pPr>
            <a:r>
              <a:rPr lang="en-US" dirty="0">
                <a:solidFill>
                  <a:srgbClr val="FF0000"/>
                </a:solidFill>
              </a:rPr>
              <a:t>Physical Benefits of Recreation</a:t>
            </a:r>
          </a:p>
          <a:p>
            <a:endParaRPr lang="en-US" dirty="0"/>
          </a:p>
        </p:txBody>
      </p:sp>
    </p:spTree>
    <p:extLst>
      <p:ext uri="{BB962C8B-B14F-4D97-AF65-F5344CB8AC3E}">
        <p14:creationId xmlns:p14="http://schemas.microsoft.com/office/powerpoint/2010/main" val="69980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a:p>
            <a:pPr marL="0" indent="0">
              <a:buNone/>
            </a:pPr>
            <a:r>
              <a:rPr lang="en-US" dirty="0"/>
              <a:t>Mental wellness is critical to overall physical health. Participating in recreational activities helps manage stress. Taking time to nurture oneself provides a sense of balance and self-esteem, which can directly reduce anxiety and depression</a:t>
            </a:r>
            <a:r>
              <a:rPr lang="en-US" dirty="0" smtClean="0"/>
              <a:t>.</a:t>
            </a:r>
          </a:p>
          <a:p>
            <a:pPr marL="0" indent="0" algn="ctr">
              <a:buNone/>
            </a:pPr>
            <a:r>
              <a:rPr lang="en-US" sz="2400" b="1" dirty="0">
                <a:solidFill>
                  <a:srgbClr val="FF0000"/>
                </a:solidFill>
              </a:rPr>
              <a:t>Mental Health Improvements</a:t>
            </a:r>
            <a:endParaRPr lang="en-US" sz="2400" dirty="0">
              <a:solidFill>
                <a:srgbClr val="FF0000"/>
              </a:solidFill>
            </a:endParaRPr>
          </a:p>
        </p:txBody>
      </p:sp>
      <p:sp>
        <p:nvSpPr>
          <p:cNvPr id="5" name="Title 3"/>
          <p:cNvSpPr>
            <a:spLocks noGrp="1"/>
          </p:cNvSpPr>
          <p:nvPr>
            <p:ph type="title"/>
          </p:nvPr>
        </p:nvSpPr>
        <p:spPr>
          <a:xfrm>
            <a:off x="301752" y="228600"/>
            <a:ext cx="8534400" cy="758952"/>
          </a:xfrm>
        </p:spPr>
        <p:txBody>
          <a:bodyPr/>
          <a:lstStyle/>
          <a:p>
            <a:endParaRPr lang="en-US" dirty="0"/>
          </a:p>
        </p:txBody>
      </p:sp>
    </p:spTree>
    <p:extLst>
      <p:ext uri="{BB962C8B-B14F-4D97-AF65-F5344CB8AC3E}">
        <p14:creationId xmlns:p14="http://schemas.microsoft.com/office/powerpoint/2010/main" val="2700550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20000"/>
          </a:bodyPr>
          <a:lstStyle/>
          <a:p>
            <a:pPr marL="0" indent="0" algn="just">
              <a:buNone/>
            </a:pPr>
            <a:r>
              <a:rPr lang="en-US" dirty="0"/>
              <a:t>Recreation areas provide gathering places for families and social groups, as well as for individuals of all ages and economic status, regardless of their ability to pay for access.</a:t>
            </a:r>
          </a:p>
          <a:p>
            <a:pPr marL="0" indent="0" algn="just">
              <a:buNone/>
            </a:pPr>
            <a:r>
              <a:rPr lang="en-US" dirty="0"/>
              <a:t>Parks and recreation programs provide places for health and well-being that are accessible by persons of all ages and abilities, especially to those with disabilities.</a:t>
            </a:r>
          </a:p>
          <a:p>
            <a:pPr marL="0" indent="0" algn="just">
              <a:buNone/>
            </a:pPr>
            <a:r>
              <a:rPr lang="en-US" dirty="0"/>
              <a:t>Recreation is linked to improving quality of life.</a:t>
            </a:r>
          </a:p>
          <a:p>
            <a:pPr marL="0" indent="0" algn="just">
              <a:buNone/>
            </a:pPr>
            <a:r>
              <a:rPr lang="en-US" dirty="0"/>
              <a:t>Access to parks and recreation opportunities has been strongly linked to reductions in crime and to reduced juvenile delinquency.</a:t>
            </a:r>
          </a:p>
          <a:p>
            <a:pPr marL="0" indent="0" algn="just">
              <a:buNone/>
            </a:pPr>
            <a:r>
              <a:rPr lang="en-US" dirty="0"/>
              <a:t>Recreation programs and parks provide a sense of public pride and cohesion to every community</a:t>
            </a:r>
          </a:p>
          <a:p>
            <a:pPr marL="0" indent="0" algn="ctr">
              <a:buNone/>
            </a:pPr>
            <a:endParaRPr lang="en-US" b="1" dirty="0" smtClean="0">
              <a:solidFill>
                <a:srgbClr val="C00000"/>
              </a:solidFill>
            </a:endParaRPr>
          </a:p>
          <a:p>
            <a:pPr marL="0" indent="0" algn="ctr">
              <a:buNone/>
            </a:pPr>
            <a:r>
              <a:rPr lang="en-US" b="1" dirty="0" smtClean="0">
                <a:solidFill>
                  <a:srgbClr val="C00000"/>
                </a:solidFill>
              </a:rPr>
              <a:t>Social </a:t>
            </a:r>
            <a:r>
              <a:rPr lang="en-US" b="1" dirty="0">
                <a:solidFill>
                  <a:srgbClr val="C00000"/>
                </a:solidFill>
              </a:rPr>
              <a:t>Importance</a:t>
            </a:r>
            <a:endParaRPr lang="en-US" dirty="0">
              <a:solidFill>
                <a:srgbClr val="C00000"/>
              </a:solidFill>
            </a:endParaRPr>
          </a:p>
        </p:txBody>
      </p:sp>
    </p:spTree>
    <p:extLst>
      <p:ext uri="{BB962C8B-B14F-4D97-AF65-F5344CB8AC3E}">
        <p14:creationId xmlns:p14="http://schemas.microsoft.com/office/powerpoint/2010/main" val="2203402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solidFill>
                  <a:srgbClr val="FF0000"/>
                </a:solidFill>
              </a:rPr>
              <a:t>Classifications of Recreational Activities</a:t>
            </a:r>
          </a:p>
        </p:txBody>
      </p:sp>
      <p:sp>
        <p:nvSpPr>
          <p:cNvPr id="3" name="Content Placeholder 2"/>
          <p:cNvSpPr>
            <a:spLocks noGrp="1"/>
          </p:cNvSpPr>
          <p:nvPr>
            <p:ph sz="quarter" idx="1"/>
          </p:nvPr>
        </p:nvSpPr>
        <p:spPr/>
        <p:txBody>
          <a:bodyPr/>
          <a:lstStyle/>
          <a:p>
            <a:pPr marL="514350" indent="-514350" algn="just">
              <a:buFont typeface="+mj-lt"/>
              <a:buAutoNum type="arabicPeriod"/>
            </a:pPr>
            <a:r>
              <a:rPr lang="en-US" dirty="0" smtClean="0"/>
              <a:t>Spectator Type</a:t>
            </a:r>
          </a:p>
          <a:p>
            <a:pPr marL="514350" indent="-514350" algn="just">
              <a:buFont typeface="+mj-lt"/>
              <a:buAutoNum type="arabicPeriod"/>
            </a:pPr>
            <a:endParaRPr lang="en-US" dirty="0" smtClean="0"/>
          </a:p>
          <a:p>
            <a:pPr marL="514350" indent="-514350" algn="just">
              <a:buFont typeface="+mj-lt"/>
              <a:buAutoNum type="arabicPeriod"/>
            </a:pPr>
            <a:endParaRPr lang="en-US" dirty="0" smtClean="0"/>
          </a:p>
          <a:p>
            <a:pPr marL="514350" indent="-514350" algn="just">
              <a:buFont typeface="+mj-lt"/>
              <a:buAutoNum type="arabicPeriod"/>
            </a:pPr>
            <a:endParaRPr lang="en-US" dirty="0"/>
          </a:p>
          <a:p>
            <a:pPr marL="514350" indent="-514350" algn="just">
              <a:buFont typeface="+mj-lt"/>
              <a:buAutoNum type="arabicPeriod"/>
            </a:pPr>
            <a:r>
              <a:rPr lang="en-US" dirty="0" smtClean="0"/>
              <a:t>Participant Type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4267201"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343400"/>
            <a:ext cx="4378362"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0536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Spectator Type People spend their time watching the event and derive enjoyment from it</a:t>
            </a:r>
            <a:r>
              <a:rPr lang="en-US" dirty="0" smtClean="0"/>
              <a:t>.</a:t>
            </a:r>
          </a:p>
          <a:p>
            <a:endParaRPr lang="en-US" dirty="0"/>
          </a:p>
          <a:p>
            <a:r>
              <a:rPr lang="en-US" dirty="0"/>
              <a:t>Participant Type People do not gain enjoyment merely by watching; they do so by joining the activity.</a:t>
            </a:r>
          </a:p>
          <a:p>
            <a:endParaRPr lang="en-US" dirty="0"/>
          </a:p>
        </p:txBody>
      </p:sp>
    </p:spTree>
    <p:extLst>
      <p:ext uri="{BB962C8B-B14F-4D97-AF65-F5344CB8AC3E}">
        <p14:creationId xmlns:p14="http://schemas.microsoft.com/office/powerpoint/2010/main" val="4184138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534400" cy="758952"/>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Active </a:t>
            </a:r>
            <a:r>
              <a:rPr lang="en-US" dirty="0"/>
              <a:t>Type</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b="1" u="sng" dirty="0" smtClean="0">
                <a:solidFill>
                  <a:srgbClr val="C00000"/>
                </a:solidFill>
              </a:rPr>
              <a:t>Active </a:t>
            </a:r>
            <a:r>
              <a:rPr lang="en-US" b="1" u="sng" dirty="0">
                <a:solidFill>
                  <a:srgbClr val="C00000"/>
                </a:solidFill>
              </a:rPr>
              <a:t>Type</a:t>
            </a:r>
            <a:r>
              <a:rPr lang="en-US" b="1" dirty="0"/>
              <a:t/>
            </a:r>
            <a:br>
              <a:rPr lang="en-US" b="1" dirty="0"/>
            </a:br>
            <a:endParaRPr lang="en-US" b="1" dirty="0"/>
          </a:p>
        </p:txBody>
      </p:sp>
      <p:sp>
        <p:nvSpPr>
          <p:cNvPr id="3" name="Content Placeholder 2"/>
          <p:cNvSpPr>
            <a:spLocks noGrp="1"/>
          </p:cNvSpPr>
          <p:nvPr>
            <p:ph sz="quarter" idx="1"/>
          </p:nvPr>
        </p:nvSpPr>
        <p:spPr/>
        <p:txBody>
          <a:bodyPr/>
          <a:lstStyle/>
          <a:p>
            <a:pPr marL="0" indent="0">
              <a:buNone/>
            </a:pPr>
            <a:r>
              <a:rPr lang="en-US" dirty="0" smtClean="0"/>
              <a:t>People have to  function effectively in promoting. the action .</a:t>
            </a:r>
          </a:p>
          <a:p>
            <a:pPr marL="0" indent="0" algn="ctr">
              <a:buNone/>
            </a:pPr>
            <a:r>
              <a:rPr lang="en-US" sz="2800" b="1" u="sng" dirty="0" smtClean="0">
                <a:solidFill>
                  <a:srgbClr val="C00000"/>
                </a:solidFill>
              </a:rPr>
              <a:t>Passive </a:t>
            </a:r>
            <a:r>
              <a:rPr lang="en-US" sz="2800" b="1" u="sng" dirty="0">
                <a:solidFill>
                  <a:srgbClr val="C00000"/>
                </a:solidFill>
              </a:rPr>
              <a:t>Type </a:t>
            </a:r>
            <a:endParaRPr lang="en-US" sz="2800" b="1" u="sng" dirty="0" smtClean="0">
              <a:solidFill>
                <a:srgbClr val="C00000"/>
              </a:solidFill>
            </a:endParaRPr>
          </a:p>
          <a:p>
            <a:pPr marL="0" indent="0" algn="ctr">
              <a:buNone/>
            </a:pPr>
            <a:r>
              <a:rPr lang="en-US" sz="2400" dirty="0"/>
              <a:t>People have no excessive movement in performing the task or action</a:t>
            </a:r>
            <a:endParaRPr lang="en-US" sz="2400" u="sng" dirty="0">
              <a:solidFill>
                <a:srgbClr val="C00000"/>
              </a:solidFill>
            </a:endParaRPr>
          </a:p>
        </p:txBody>
      </p:sp>
    </p:spTree>
    <p:extLst>
      <p:ext uri="{BB962C8B-B14F-4D97-AF65-F5344CB8AC3E}">
        <p14:creationId xmlns:p14="http://schemas.microsoft.com/office/powerpoint/2010/main" val="10437805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53</TotalTime>
  <Words>849</Words>
  <Application>Microsoft Office PowerPoint</Application>
  <PresentationFormat>On-screen Show (4:3)</PresentationFormat>
  <Paragraphs>106</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Civic</vt:lpstr>
      <vt:lpstr>Recreation </vt:lpstr>
      <vt:lpstr>Recreational Activities </vt:lpstr>
      <vt:lpstr>Definition </vt:lpstr>
      <vt:lpstr>Importance of recreation </vt:lpstr>
      <vt:lpstr>PowerPoint Presentation</vt:lpstr>
      <vt:lpstr>PowerPoint Presentation</vt:lpstr>
      <vt:lpstr>Classifications of Recreational Activities</vt:lpstr>
      <vt:lpstr>PowerPoint Presentation</vt:lpstr>
      <vt:lpstr>   Active Type          Active Type </vt:lpstr>
      <vt:lpstr> Physical and Mental </vt:lpstr>
      <vt:lpstr>PowerPoint Presentation</vt:lpstr>
      <vt:lpstr>Characteristics of Recreation </vt:lpstr>
      <vt:lpstr>Values in Leisure and Recreation</vt:lpstr>
      <vt:lpstr>Scope of Recreation</vt:lpstr>
      <vt:lpstr>Leisure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 Sport</cp:lastModifiedBy>
  <cp:revision>8</cp:revision>
  <dcterms:created xsi:type="dcterms:W3CDTF">2006-08-16T00:00:00Z</dcterms:created>
  <dcterms:modified xsi:type="dcterms:W3CDTF">2019-01-24T08:43:48Z</dcterms:modified>
</cp:coreProperties>
</file>